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6" r:id="rId3"/>
    <p:sldId id="267" r:id="rId4"/>
    <p:sldId id="279" r:id="rId5"/>
    <p:sldId id="27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6B66"/>
    <a:srgbClr val="93968C"/>
    <a:srgbClr val="727A76"/>
    <a:srgbClr val="818482"/>
    <a:srgbClr val="787C7A"/>
    <a:srgbClr val="868B8C"/>
    <a:srgbClr val="70756E"/>
    <a:srgbClr val="A6ADAB"/>
    <a:srgbClr val="00285F"/>
    <a:srgbClr val="0C0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18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53FE-EC1D-52D8-DA4A-AF93D8FA4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F011-5015-8CB8-80D4-150D609E8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DA2D1-5023-7D29-E2D0-180355EF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23CF-9BEB-57D3-61F4-84E70D96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DE267-7D29-5170-2987-7E666FD1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0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F8A2-D2B8-5DEE-81D6-CBC0511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1E80A-9DD4-B9D8-AFEC-7E73A3FCE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F3147-958C-632C-F3FF-9B0DFD35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76874-8EB4-FDF0-A19B-905E92F6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77375-B552-E4C4-5F2D-D2037C91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7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8A721-D0FE-51F2-D398-2F897F785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BA318-8541-9B66-FE69-A3EE10F5F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1C2FF-F4F1-313C-B632-8FD99292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44635-DF64-A2A9-C3A7-16BDB348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503AB-2409-BCFD-164F-15EC683F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994F-C8F8-DF08-F8DD-BB8E0EE9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162D5-C948-4655-8378-B5F3E95DC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3418-0AAA-3284-0A2F-982B3BDBB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D5466-02DB-E887-1AFB-4F1FCFA8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5EFCC-10AF-7FBD-FC6A-14591B6B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9C49C8-ADE0-4036-38EE-1480C4D926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5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AC44-9510-9306-A1A1-036EF415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855EF-8485-D482-5367-7A75ABE2B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49723-1B2E-5E88-1871-0D1593B0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F50D-67D1-2288-3073-A1EE4A81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BC472-214A-4A07-671B-1DD78292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5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8414-4098-71E3-7F72-01E3AECD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0826C-DD54-33C2-8AEF-3BE0599B6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D1826-0BFF-DB71-BFB6-C2043466F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1472E-002D-3EBE-511F-7922A3B3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FDE30-9718-21F3-FD85-B82F0D17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084B2-5F89-B845-7715-317FD4BB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7A8D-316D-D149-0EF5-943895BA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ED4F-B469-4615-15FD-07703D8B1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A3D3E-F061-0856-82A8-F40C04D38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6E25E-A474-D031-6DC0-C9B9A2A59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30765-B29A-8B0C-3222-2B3A57826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E7169-A337-F22F-A4DE-5ACE414AD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9ED96E-8492-0186-9448-28B004E1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F20C8-3696-AD98-0E0B-C4106E22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4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C82D-63B7-8799-0A66-7CE4004E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7BF82-6C00-3028-BAA6-D59AEAA7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A9AEC-61E0-27B3-EE4D-328E2CE8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B3CED-28C7-6969-0AE2-4F799BE2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4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20EA1-3BB0-AF31-E23E-3A2F2624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56B9C9-19D0-E249-80C4-8A08579A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E7855-F8C3-2FD1-C28C-F34E4904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5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F602-66DC-FD4E-CDFD-7E9A1264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349DE-9DE7-6A76-9826-6B83C7F5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CF088-F64B-F954-2842-78BDE8170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A1A9F-0CB4-3C72-3BEE-31B7A4C1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9AB02-646B-F7C4-BE43-6962669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ACF1D-3A80-2DD3-CD75-FD758152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5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17791-66F6-ECCB-9773-34012E68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51E10-7D25-E2D5-969F-7DB5E56AE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4E035-BD04-46F8-1E19-8A464D984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777DC-E8CE-D5C0-C2D4-2F550F05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E4188-4DD6-0145-18BB-1176C3C5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1754-47C6-B528-2129-735A81B8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1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BFA904-31AD-545E-67EF-A42BD5A0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B6A24-E50B-BC46-9BE8-A54F51C2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E302A-790F-7A7B-D701-463B32DEF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6F2E6-1806-4461-B043-FDAD0D9A52EB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E54F4-06AE-7C66-7714-5A99E27D0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07E5F-898B-6D30-87BB-A49636C91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meateater.com/wired-to-hunt/whitetail-management/the-big-fat-cementum-aging-tooth-test-how-accurate-is-it-really" TargetMode="External"/><Relationship Id="rId13" Type="http://schemas.openxmlformats.org/officeDocument/2006/relationships/hyperlink" Target="https://www.youtube.com/watch?v=qyQx3GXbuBk" TargetMode="External"/><Relationship Id="rId18" Type="http://schemas.openxmlformats.org/officeDocument/2006/relationships/hyperlink" Target="https://www.youtube.com/watch?v=Lxd67-oPkkI" TargetMode="External"/><Relationship Id="rId3" Type="http://schemas.openxmlformats.org/officeDocument/2006/relationships/hyperlink" Target="https://camper-jim.tripod.com/jimshuntingoutdoorsite/id34.html" TargetMode="External"/><Relationship Id="rId21" Type="http://schemas.openxmlformats.org/officeDocument/2006/relationships/hyperlink" Target="https://www.youtube.com/watch?v=AiQeDifz71k" TargetMode="External"/><Relationship Id="rId7" Type="http://schemas.openxmlformats.org/officeDocument/2006/relationships/hyperlink" Target="https://www.youtube.com/watch?v=Aem65RBHL98" TargetMode="External"/><Relationship Id="rId12" Type="http://schemas.openxmlformats.org/officeDocument/2006/relationships/hyperlink" Target="https://deerassociation.com/a-photo-gallery-of-jawbones-from-extremely-old-deer/" TargetMode="External"/><Relationship Id="rId17" Type="http://schemas.openxmlformats.org/officeDocument/2006/relationships/hyperlink" Target="https://tpwd.texas.gov/publications/pwdpubs/media/pwd_bk_w7000_0755.pdf" TargetMode="External"/><Relationship Id="rId2" Type="http://schemas.openxmlformats.org/officeDocument/2006/relationships/hyperlink" Target="https://www.buckscore.com/aging-deer-on-the-hoof-jawbone-cementum-annuli/" TargetMode="External"/><Relationship Id="rId16" Type="http://schemas.openxmlformats.org/officeDocument/2006/relationships/hyperlink" Target="https://www.huntingpa.com/threads/help-aging-deer.302653/#lg=thread-302653&amp;slide=0" TargetMode="External"/><Relationship Id="rId20" Type="http://schemas.openxmlformats.org/officeDocument/2006/relationships/hyperlink" Target="https://search.library.wisc.edu/search/digit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gpress.clemson.edu/publication/a-key-for-aging-white-tailed-deer-using-the-tooth-replacement-and-wear-technique/" TargetMode="External"/><Relationship Id="rId11" Type="http://schemas.openxmlformats.org/officeDocument/2006/relationships/hyperlink" Target="https://deerassociation.com/which-deer-aging-technique-is-more-accurate-jawbone-or-cementum/" TargetMode="External"/><Relationship Id="rId5" Type="http://schemas.openxmlformats.org/officeDocument/2006/relationships/hyperlink" Target="https://www.youtube.com/watch?v=fB6euROxEbg" TargetMode="External"/><Relationship Id="rId15" Type="http://schemas.openxmlformats.org/officeDocument/2006/relationships/hyperlink" Target="https://www.youtube.com/watch?v=oYy4GkHeOz0" TargetMode="External"/><Relationship Id="rId23" Type="http://schemas.openxmlformats.org/officeDocument/2006/relationships/hyperlink" Target="https://whitetailhunting.info/deer-management-questions/deer-age-aging-whitetail-deer-by-teeth/" TargetMode="External"/><Relationship Id="rId10" Type="http://schemas.openxmlformats.org/officeDocument/2006/relationships/hyperlink" Target="https://www.youtube.com/watch?v=TyfIW60IycA&amp;t=1503s" TargetMode="External"/><Relationship Id="rId19" Type="http://schemas.openxmlformats.org/officeDocument/2006/relationships/hyperlink" Target="https://today.uconn.edu/2025/06/how-economics-nearly-drove-new-englands-white-tailed-deer-to-extinction/" TargetMode="External"/><Relationship Id="rId4" Type="http://schemas.openxmlformats.org/officeDocument/2006/relationships/hyperlink" Target="https://www.youtube.com/watch?v=eeISNogW7VI" TargetMode="External"/><Relationship Id="rId9" Type="http://schemas.openxmlformats.org/officeDocument/2006/relationships/hyperlink" Target="https://mossyoakgamekeeper.com/wildlife-conservation/wildlife-habitat-management/aging-deer-using-jawbone-analysis/" TargetMode="External"/><Relationship Id="rId14" Type="http://schemas.openxmlformats.org/officeDocument/2006/relationships/hyperlink" Target="https://www.youtube.com/watch?v=c2QXoPemYSE" TargetMode="External"/><Relationship Id="rId22" Type="http://schemas.openxmlformats.org/officeDocument/2006/relationships/hyperlink" Target="https://www.youtube.com/watch?v=J0T5YSKWHS0&amp;t=466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188C-E290-6E0B-152A-856E81408BA9}"/>
              </a:ext>
            </a:extLst>
          </p:cNvPr>
          <p:cNvSpPr txBox="1"/>
          <p:nvPr/>
        </p:nvSpPr>
        <p:spPr>
          <a:xfrm>
            <a:off x="476250" y="414068"/>
            <a:ext cx="50768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Buckscore (BSD)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2"/>
              </a:rPr>
              <a:t>Aging Deer on the Hoof, Jawbone Aging, and Cementum Annuli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CamperJim.Tripod (CPJ)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3"/>
              </a:rPr>
              <a:t>How To Age A White-Tailed Deer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GrowingDeer.TV (GDT)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4"/>
              </a:rPr>
              <a:t>Shed Antler Hunting and How to Age Deer with Tooth Wear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Jeff Bonner (JBN)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5"/>
              </a:rPr>
              <a:t>How to Age Deer by Tooth Wear</a:t>
            </a:r>
            <a:endParaRPr lang="en-US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Land Grant Press, Clemson University (LGP)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6"/>
              </a:rPr>
              <a:t>A key for aging white-tailed deer using tooth replacement</a:t>
            </a:r>
            <a:endParaRPr lang="en-US" sz="800" dirty="0">
              <a:hlinkClick r:id="rId7"/>
            </a:endParaRPr>
          </a:p>
          <a:p>
            <a:endParaRPr lang="en-US" sz="800" dirty="0"/>
          </a:p>
          <a:p>
            <a:r>
              <a:rPr lang="en-US" sz="800" dirty="0"/>
              <a:t>MeatEater (MTE)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8"/>
              </a:rPr>
              <a:t>Become a Jawbone Aging Expert with NDA’s Matt Ross | NDA Beer &amp; Deer Webinar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Mossy Oak Game Keeper (MOG)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(blog) </a:t>
            </a:r>
            <a:r>
              <a:rPr lang="en-US" sz="800" dirty="0">
                <a:hlinkClick r:id="rId9"/>
              </a:rPr>
              <a:t>Aging Deer Using Jawbone Analysis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National Deer Association (NDA)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0"/>
              </a:rPr>
              <a:t>Become a Jawbone Aging Expert with NDA’s Matt Ross | NDA Beer &amp; Deer Webinar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1"/>
              </a:rPr>
              <a:t>Which deer aging technique is more accurate, jawbone or cementum?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2"/>
              </a:rPr>
              <a:t>A Photo Gallery of Jawbones From Extremely Old Deer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Pennsylvania Game Commission (PGC)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3"/>
              </a:rPr>
              <a:t>Deer Aging.mov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Purdue Extension (PRD)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7"/>
              </a:rPr>
              <a:t>Age Determination in White-Tailed Deer FNR-508_WV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QDMA: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4"/>
              </a:rPr>
              <a:t>White-tailed Deer Jawbone Aging: Part 1 – Tooth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4"/>
              </a:rPr>
              <a:t>White-tailed Deer Jawbone Aging: Part 2 – Tooth Wear</a:t>
            </a:r>
            <a:endParaRPr lang="en-US" sz="800" dirty="0">
              <a:hlinkClick r:id="rId1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5"/>
              </a:rPr>
              <a:t>White-tailed Deer Jawbone Aging: Part 3 – Quiz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(poster) </a:t>
            </a:r>
            <a:r>
              <a:rPr lang="en-US" sz="800" dirty="0">
                <a:hlinkClick r:id="rId16"/>
              </a:rPr>
              <a:t>Jawbone Removal and Aging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Texas Parks &amp; Wildlife (TPW):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7"/>
              </a:rPr>
              <a:t>A Guide To Age Determination of White-Tailed Deer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Three Rivers Land Trust (TRLT)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8"/>
              </a:rPr>
              <a:t>How to Age a Deer</a:t>
            </a:r>
            <a:endParaRPr lang="en-US" sz="800" dirty="0"/>
          </a:p>
          <a:p>
            <a:endParaRPr lang="en-US" sz="800" dirty="0">
              <a:hlinkClick r:id="rId14"/>
            </a:endParaRPr>
          </a:p>
          <a:p>
            <a:r>
              <a:rPr lang="en-US" sz="800" dirty="0"/>
              <a:t>University of Connecticut (UCN)</a:t>
            </a:r>
            <a:endParaRPr lang="en-US" sz="800" dirty="0"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9"/>
              </a:rPr>
              <a:t>How Economics Nearly Drove New England's White-Tailed Deer to Extinction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hlinkClick r:id="rId14"/>
            </a:endParaRPr>
          </a:p>
          <a:p>
            <a:r>
              <a:rPr lang="en-US" sz="800" dirty="0"/>
              <a:t>University of Wisconsin-Madison (UWD)</a:t>
            </a:r>
            <a:endParaRPr lang="en-US" sz="800" dirty="0"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20"/>
              </a:rPr>
              <a:t>Deer aging (library image)</a:t>
            </a:r>
            <a:endParaRPr lang="en-US" sz="800" dirty="0">
              <a:hlinkClick r:id="rId1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B14C2-F969-37FB-86F3-3D2BF351D5D5}"/>
              </a:ext>
            </a:extLst>
          </p:cNvPr>
          <p:cNvSpPr txBox="1"/>
          <p:nvPr/>
        </p:nvSpPr>
        <p:spPr>
          <a:xfrm>
            <a:off x="6334125" y="414068"/>
            <a:ext cx="5076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Virginia Forest Landowners Education Program (VFL)</a:t>
            </a:r>
            <a:endParaRPr lang="en-US" sz="800" dirty="0"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21"/>
              </a:rPr>
              <a:t>Fifteen Minutes In The Forest - How To Age Jawbones of White-tailed Deer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Wildlife Enterprises (WLE)</a:t>
            </a:r>
            <a:endParaRPr lang="en-US" sz="800" dirty="0"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22"/>
              </a:rPr>
              <a:t>AGING WHITE TAILED DEER thru TOOTH WEAR Video 1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Whitetail Hunting . </a:t>
            </a:r>
            <a:r>
              <a:rPr lang="en-US" sz="800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800" dirty="0"/>
              <a:t>nfo (WTH)</a:t>
            </a:r>
            <a:endParaRPr lang="en-US" sz="800" dirty="0"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(blog) </a:t>
            </a:r>
            <a:r>
              <a:rPr lang="en-US" sz="800" dirty="0">
                <a:hlinkClick r:id="rId23"/>
              </a:rPr>
              <a:t>Deer Age: Aging Whitetail Deer By The Teeth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189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188C-E290-6E0B-152A-856E81408BA9}"/>
              </a:ext>
            </a:extLst>
          </p:cNvPr>
          <p:cNvSpPr txBox="1"/>
          <p:nvPr/>
        </p:nvSpPr>
        <p:spPr>
          <a:xfrm>
            <a:off x="112143" y="414068"/>
            <a:ext cx="1125747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Toofers</a:t>
            </a:r>
            <a:r>
              <a:rPr lang="en-US" sz="1400" dirty="0"/>
              <a:t>: Adults will have six adult teeth: 3 premolar + 3 molars</a:t>
            </a:r>
          </a:p>
          <a:p>
            <a:endParaRPr lang="en-US" sz="1400" dirty="0"/>
          </a:p>
          <a:p>
            <a:r>
              <a:rPr lang="en-US" sz="1400" dirty="0"/>
              <a:t>0.5: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Fawns: &lt; 6 teeth</a:t>
            </a:r>
          </a:p>
          <a:p>
            <a:endParaRPr lang="en-US" sz="1400" dirty="0"/>
          </a:p>
          <a:p>
            <a:r>
              <a:rPr lang="en-US" sz="1400" dirty="0"/>
              <a:t>1.5: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teeth w/ a temporary 3-part premolar in the third position</a:t>
            </a:r>
          </a:p>
          <a:p>
            <a:endParaRPr lang="en-US" sz="1400" dirty="0"/>
          </a:p>
          <a:p>
            <a:r>
              <a:rPr lang="en-US" sz="1400" dirty="0"/>
              <a:t>2.5: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if the dentine (dark material) is NOT twice as wide as the enamel (white) on the upper crust</a:t>
            </a:r>
          </a:p>
          <a:p>
            <a:endParaRPr lang="en-US" sz="1400" dirty="0"/>
          </a:p>
          <a:p>
            <a:r>
              <a:rPr lang="en-US" sz="1400" dirty="0"/>
              <a:t>19-21 months: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Replacement process of first 3 teeth</a:t>
            </a:r>
          </a:p>
          <a:p>
            <a:r>
              <a:rPr lang="en-US" sz="1400" dirty="0"/>
              <a:t>3.5: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No.</a:t>
            </a:r>
          </a:p>
          <a:p>
            <a:endParaRPr lang="en-US" sz="1400" dirty="0"/>
          </a:p>
          <a:p>
            <a:r>
              <a:rPr lang="en-US" sz="1400" dirty="0"/>
              <a:t>4.5: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6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No.</a:t>
            </a:r>
          </a:p>
          <a:p>
            <a:endParaRPr lang="en-US" sz="1400" dirty="0"/>
          </a:p>
          <a:p>
            <a:r>
              <a:rPr lang="en-US" sz="1400" dirty="0"/>
              <a:t>5.5: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6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endParaRPr lang="en-US" sz="1400" dirty="0"/>
          </a:p>
          <a:p>
            <a:r>
              <a:rPr lang="en-US" sz="1400" dirty="0"/>
              <a:t>6.5: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dentine twice as wide as enamel on all of the molars? Yes. Go to tooth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the 4</a:t>
            </a:r>
            <a:r>
              <a:rPr lang="en-US" sz="1400" baseline="30000" dirty="0"/>
              <a:t>th</a:t>
            </a:r>
            <a:r>
              <a:rPr lang="en-US" sz="1400" dirty="0"/>
              <a:t> tooth starting to dish or flatten? Yes</a:t>
            </a:r>
          </a:p>
        </p:txBody>
      </p:sp>
    </p:spTree>
    <p:extLst>
      <p:ext uri="{BB962C8B-B14F-4D97-AF65-F5344CB8AC3E}">
        <p14:creationId xmlns:p14="http://schemas.microsoft.com/office/powerpoint/2010/main" val="269767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3D2F4-AC46-41D0-137D-9374E19E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520540"/>
            <a:ext cx="4578966" cy="2232186"/>
          </a:xfrm>
          <a:prstGeom prst="rect">
            <a:avLst/>
          </a:prstGeom>
        </p:spPr>
      </p:pic>
      <p:pic>
        <p:nvPicPr>
          <p:cNvPr id="1026" name="Picture 2" descr="White-tailed deer jawbone indicating a single tooth and the cusps for that tooth">
            <a:extLst>
              <a:ext uri="{FF2B5EF4-FFF2-40B4-BE49-F238E27FC236}">
                <a16:creationId xmlns:a16="http://schemas.microsoft.com/office/drawing/2014/main" id="{898F438D-8DC0-F152-DE36-7D35CD77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2" b="19159"/>
          <a:stretch/>
        </p:blipFill>
        <p:spPr bwMode="auto">
          <a:xfrm>
            <a:off x="4810125" y="520540"/>
            <a:ext cx="4356121" cy="22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wbone of a white-tailed deer with lines pointing to 3 molars and 3 premolars. ">
            <a:extLst>
              <a:ext uri="{FF2B5EF4-FFF2-40B4-BE49-F238E27FC236}">
                <a16:creationId xmlns:a16="http://schemas.microsoft.com/office/drawing/2014/main" id="{435AEE1D-955E-0DA9-2547-B07979B67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6621" b="20876"/>
          <a:stretch/>
        </p:blipFill>
        <p:spPr bwMode="auto">
          <a:xfrm>
            <a:off x="95250" y="2859198"/>
            <a:ext cx="4578966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ite-tailed deer jawbone showing dentine (brown) and enamel (white). ">
            <a:extLst>
              <a:ext uri="{FF2B5EF4-FFF2-40B4-BE49-F238E27FC236}">
                <a16:creationId xmlns:a16="http://schemas.microsoft.com/office/drawing/2014/main" id="{64D15BBE-7B7E-F090-D9B2-FB28E98AF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6" b="7052"/>
          <a:stretch/>
        </p:blipFill>
        <p:spPr bwMode="auto">
          <a:xfrm>
            <a:off x="4886325" y="2859199"/>
            <a:ext cx="4279921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ite-tailed deer jawbone showing the lingual crest, buccal crests, and infundibulum. ">
            <a:extLst>
              <a:ext uri="{FF2B5EF4-FFF2-40B4-BE49-F238E27FC236}">
                <a16:creationId xmlns:a16="http://schemas.microsoft.com/office/drawing/2014/main" id="{8FA19C9D-BCE4-219B-2236-DFC58051E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16832" r="13019" b="23280"/>
          <a:stretch/>
        </p:blipFill>
        <p:spPr bwMode="auto">
          <a:xfrm>
            <a:off x="9378355" y="2859198"/>
            <a:ext cx="4356121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91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66E870-D7F3-2009-0EBD-E0312A73752A}"/>
              </a:ext>
            </a:extLst>
          </p:cNvPr>
          <p:cNvGrpSpPr/>
          <p:nvPr/>
        </p:nvGrpSpPr>
        <p:grpSpPr>
          <a:xfrm>
            <a:off x="121915" y="290315"/>
            <a:ext cx="11948170" cy="3110666"/>
            <a:chOff x="1116106" y="-998188"/>
            <a:chExt cx="21613797" cy="5627079"/>
          </a:xfrm>
        </p:grpSpPr>
        <p:pic>
          <p:nvPicPr>
            <p:cNvPr id="3" name="Picture 2" descr="A close up of teeth&#10;&#10;AI-generated content may be incorrect.">
              <a:extLst>
                <a:ext uri="{FF2B5EF4-FFF2-40B4-BE49-F238E27FC236}">
                  <a16:creationId xmlns:a16="http://schemas.microsoft.com/office/drawing/2014/main" id="{2A6B104B-B9FC-3F76-9C47-9788E2F4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4" r="3604"/>
            <a:stretch/>
          </p:blipFill>
          <p:spPr>
            <a:xfrm>
              <a:off x="12093281" y="-998188"/>
              <a:ext cx="10636622" cy="5627078"/>
            </a:xfrm>
            <a:prstGeom prst="rect">
              <a:avLst/>
            </a:prstGeom>
          </p:spPr>
        </p:pic>
        <p:pic>
          <p:nvPicPr>
            <p:cNvPr id="5" name="Picture 4" descr="A close-up of a human jaw&#10;&#10;AI-generated content may be incorrect.">
              <a:extLst>
                <a:ext uri="{FF2B5EF4-FFF2-40B4-BE49-F238E27FC236}">
                  <a16:creationId xmlns:a16="http://schemas.microsoft.com/office/drawing/2014/main" id="{8F140084-DEB6-BE1A-ACED-0491D90B4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4" r="3603"/>
            <a:stretch/>
          </p:blipFill>
          <p:spPr>
            <a:xfrm>
              <a:off x="1116106" y="-998186"/>
              <a:ext cx="10636623" cy="5627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79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88C25ABC-7DA7-9EC1-0FE4-387A38060427}"/>
              </a:ext>
            </a:extLst>
          </p:cNvPr>
          <p:cNvSpPr/>
          <p:nvPr/>
        </p:nvSpPr>
        <p:spPr>
          <a:xfrm>
            <a:off x="2084717" y="1449238"/>
            <a:ext cx="8022566" cy="3959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63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10385</TotalTime>
  <Words>596</Words>
  <Application>Microsoft Office PowerPoint</Application>
  <PresentationFormat>Widescreen</PresentationFormat>
  <Paragraphs>90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64</cp:revision>
  <dcterms:created xsi:type="dcterms:W3CDTF">2025-06-25T00:20:08Z</dcterms:created>
  <dcterms:modified xsi:type="dcterms:W3CDTF">2025-07-22T01:07:12Z</dcterms:modified>
</cp:coreProperties>
</file>